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17" autoAdjust="0"/>
  </p:normalViewPr>
  <p:slideViewPr>
    <p:cSldViewPr>
      <p:cViewPr varScale="1">
        <p:scale>
          <a:sx n="71" d="100"/>
          <a:sy n="71" d="100"/>
        </p:scale>
        <p:origin x="-4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61A67-B8B5-45C0-B9C2-B4C5E8BA9267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624FB-0155-46EB-A22C-7D06EFD69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05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0C88-F561-41D1-8E7C-D8013E42A20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225125-E8BC-4B1A-AA7E-AAFF1F72FC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0C88-F561-41D1-8E7C-D8013E42A20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5125-E8BC-4B1A-AA7E-AAFF1F72F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7225125-E8BC-4B1A-AA7E-AAFF1F72FC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0C88-F561-41D1-8E7C-D8013E42A20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0C88-F561-41D1-8E7C-D8013E42A20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7225125-E8BC-4B1A-AA7E-AAFF1F72FC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0C88-F561-41D1-8E7C-D8013E42A20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225125-E8BC-4B1A-AA7E-AAFF1F72FC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FC80C88-F561-41D1-8E7C-D8013E42A20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5125-E8BC-4B1A-AA7E-AAFF1F72FC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0C88-F561-41D1-8E7C-D8013E42A20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7225125-E8BC-4B1A-AA7E-AAFF1F72FC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0C88-F561-41D1-8E7C-D8013E42A20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7225125-E8BC-4B1A-AA7E-AAFF1F72F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0C88-F561-41D1-8E7C-D8013E42A20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25125-E8BC-4B1A-AA7E-AAFF1F72F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225125-E8BC-4B1A-AA7E-AAFF1F72FC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0C88-F561-41D1-8E7C-D8013E42A20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7225125-E8BC-4B1A-AA7E-AAFF1F72FC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FC80C88-F561-41D1-8E7C-D8013E42A20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FC80C88-F561-41D1-8E7C-D8013E42A200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225125-E8BC-4B1A-AA7E-AAFF1F72FC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91000"/>
            <a:ext cx="8153400" cy="2362200"/>
          </a:xfrm>
        </p:spPr>
        <p:txBody>
          <a:bodyPr/>
          <a:lstStyle/>
          <a:p>
            <a:r>
              <a:rPr lang="en-US" dirty="0" smtClean="0"/>
              <a:t>Objectives:</a:t>
            </a:r>
          </a:p>
          <a:p>
            <a:pPr marL="342900" indent="-342900">
              <a:buAutoNum type="arabicParenR"/>
            </a:pPr>
            <a:r>
              <a:rPr lang="en-US" dirty="0" smtClean="0"/>
              <a:t>To use relationships among sides and among angles of parallelograms.</a:t>
            </a:r>
          </a:p>
          <a:p>
            <a:pPr marL="342900" indent="-342900">
              <a:buAutoNum type="arabicParenR"/>
            </a:pPr>
            <a:r>
              <a:rPr lang="en-US" dirty="0" smtClean="0"/>
              <a:t>To use relationships involving diagonals of parallelograms or transversals.</a:t>
            </a:r>
          </a:p>
          <a:p>
            <a:pPr marL="342900" indent="-342900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6-2 Properties of Parallelograms </a:t>
            </a:r>
            <a:br>
              <a:rPr lang="en-US" dirty="0" smtClean="0"/>
            </a:br>
            <a:r>
              <a:rPr lang="en-US" dirty="0" smtClean="0"/>
              <a:t>M11.C.1    2.9.11.C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Classwork</a:t>
            </a:r>
          </a:p>
          <a:p>
            <a:pPr marL="0" indent="0">
              <a:buNone/>
            </a:pPr>
            <a:r>
              <a:rPr lang="en-US" dirty="0" smtClean="0"/>
              <a:t>HANDED-IN</a:t>
            </a:r>
          </a:p>
          <a:p>
            <a:pPr marL="0" indent="0">
              <a:buNone/>
            </a:pPr>
            <a:r>
              <a:rPr lang="en-US" dirty="0" err="1" smtClean="0"/>
              <a:t>Pg</a:t>
            </a:r>
            <a:r>
              <a:rPr lang="en-US" dirty="0" smtClean="0"/>
              <a:t> 297 #</a:t>
            </a:r>
            <a:r>
              <a:rPr lang="en-US" dirty="0" smtClean="0"/>
              <a:t>1-14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Page 297 #15, 16, 44-51      Bonus #48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534400" cy="758952"/>
          </a:xfrm>
        </p:spPr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503920" cy="4572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Opposite sides of a parallelogram are congruent.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Symbol </a:t>
            </a:r>
            <a:endParaRPr lang="en-US" dirty="0"/>
          </a:p>
        </p:txBody>
      </p:sp>
      <p:sp>
        <p:nvSpPr>
          <p:cNvPr id="4" name="Flowchart: Data 3"/>
          <p:cNvSpPr/>
          <p:nvPr/>
        </p:nvSpPr>
        <p:spPr>
          <a:xfrm>
            <a:off x="1952531" y="3581400"/>
            <a:ext cx="3962400" cy="19812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914431" y="3581400"/>
            <a:ext cx="4038600" cy="1981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52600"/>
            <a:ext cx="8534400" cy="758952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Draw parallelogram PQRS. Find x. </a:t>
            </a:r>
          </a:p>
          <a:p>
            <a:pPr marL="0" indent="0">
              <a:buNone/>
            </a:pPr>
            <a:r>
              <a:rPr lang="en-US" dirty="0" smtClean="0"/>
              <a:t>QR = 3x – 15</a:t>
            </a:r>
          </a:p>
          <a:p>
            <a:pPr marL="0" indent="0">
              <a:buNone/>
            </a:pPr>
            <a:r>
              <a:rPr lang="en-US" dirty="0" smtClean="0"/>
              <a:t>PS = 2x + 3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28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52600"/>
            <a:ext cx="8534400" cy="758952"/>
          </a:xfrm>
        </p:spPr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503920" cy="4572000"/>
          </a:xfrm>
        </p:spPr>
        <p:txBody>
          <a:bodyPr/>
          <a:lstStyle/>
          <a:p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Consecutive Angles </a:t>
            </a:r>
            <a:r>
              <a:rPr lang="en-US" dirty="0" smtClean="0"/>
              <a:t>– Angles of a polygon that share a side. They are equal to 180.</a:t>
            </a:r>
            <a:endParaRPr lang="en-US" dirty="0"/>
          </a:p>
        </p:txBody>
      </p:sp>
      <p:sp>
        <p:nvSpPr>
          <p:cNvPr id="4" name="Flowchart: Data 3"/>
          <p:cNvSpPr/>
          <p:nvPr/>
        </p:nvSpPr>
        <p:spPr>
          <a:xfrm>
            <a:off x="4495800" y="3429000"/>
            <a:ext cx="3276600" cy="12192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28800"/>
            <a:ext cx="8534400" cy="758952"/>
          </a:xfrm>
        </p:spPr>
        <p:txBody>
          <a:bodyPr/>
          <a:lstStyle/>
          <a:p>
            <a:r>
              <a:rPr lang="en-US" dirty="0" smtClean="0"/>
              <a:t>Examples: Using Consecutive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76400"/>
            <a:ext cx="8503920" cy="4572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Find </a:t>
            </a:r>
            <a:r>
              <a:rPr lang="en-US" dirty="0" err="1" smtClean="0"/>
              <a:t>m</a:t>
            </a:r>
            <a:r>
              <a:rPr lang="en-US" dirty="0" err="1" smtClean="0">
                <a:latin typeface="Lucida Sans Unicode"/>
                <a:cs typeface="Lucida Sans Unicode"/>
              </a:rPr>
              <a:t>∠O</a:t>
            </a:r>
            <a:r>
              <a:rPr lang="en-US" dirty="0" smtClean="0">
                <a:latin typeface="Lucida Sans Unicode"/>
                <a:cs typeface="Lucida Sans Unicode"/>
              </a:rPr>
              <a:t>.</a:t>
            </a:r>
            <a:endParaRPr lang="en-US" dirty="0"/>
          </a:p>
        </p:txBody>
      </p:sp>
      <p:sp>
        <p:nvSpPr>
          <p:cNvPr id="4" name="Flowchart: Data 3"/>
          <p:cNvSpPr/>
          <p:nvPr/>
        </p:nvSpPr>
        <p:spPr>
          <a:xfrm>
            <a:off x="2667000" y="3124200"/>
            <a:ext cx="3733800" cy="11430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29624"/>
            <a:ext cx="7467600" cy="758952"/>
          </a:xfrm>
        </p:spPr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Opposite angles of a </a:t>
            </a:r>
          </a:p>
          <a:p>
            <a:pPr marL="0" indent="0">
              <a:buNone/>
            </a:pPr>
            <a:r>
              <a:rPr lang="en-US" dirty="0" smtClean="0"/>
              <a:t>parallelogram are congruent</a:t>
            </a:r>
            <a:endParaRPr lang="en-US" dirty="0"/>
          </a:p>
        </p:txBody>
      </p:sp>
      <p:sp>
        <p:nvSpPr>
          <p:cNvPr id="4" name="Parallelogram 3"/>
          <p:cNvSpPr/>
          <p:nvPr/>
        </p:nvSpPr>
        <p:spPr>
          <a:xfrm rot="4766614">
            <a:off x="5326642" y="3057038"/>
            <a:ext cx="3784888" cy="1734523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676400"/>
            <a:ext cx="8534400" cy="758952"/>
          </a:xfrm>
        </p:spPr>
        <p:txBody>
          <a:bodyPr/>
          <a:lstStyle/>
          <a:p>
            <a:r>
              <a:rPr lang="en-US" dirty="0" smtClean="0"/>
              <a:t>Example: Use opposite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503920" cy="4572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Find the value of x in quadrilateral ABCD. Then find the </a:t>
            </a:r>
            <a:r>
              <a:rPr lang="en-US" dirty="0" err="1" smtClean="0"/>
              <a:t>m</a:t>
            </a:r>
            <a:r>
              <a:rPr lang="en-US" dirty="0" err="1" smtClean="0">
                <a:latin typeface="Lucida Sans Unicode"/>
                <a:cs typeface="Lucida Sans Unicode"/>
              </a:rPr>
              <a:t>∠A</a:t>
            </a:r>
            <a:endParaRPr lang="en-US" dirty="0"/>
          </a:p>
        </p:txBody>
      </p:sp>
      <p:sp>
        <p:nvSpPr>
          <p:cNvPr id="4" name="Flowchart: Data 3"/>
          <p:cNvSpPr/>
          <p:nvPr/>
        </p:nvSpPr>
        <p:spPr>
          <a:xfrm>
            <a:off x="3505200" y="3352800"/>
            <a:ext cx="3962400" cy="13716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534400" cy="758952"/>
          </a:xfrm>
        </p:spPr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diagonals of a parallelogram bisect each other.</a:t>
            </a:r>
            <a:endParaRPr lang="en-US" dirty="0"/>
          </a:p>
        </p:txBody>
      </p:sp>
      <p:sp>
        <p:nvSpPr>
          <p:cNvPr id="4" name="Parallelogram 3"/>
          <p:cNvSpPr/>
          <p:nvPr/>
        </p:nvSpPr>
        <p:spPr>
          <a:xfrm>
            <a:off x="2590800" y="3200400"/>
            <a:ext cx="3352800" cy="2057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/>
          <a:lstStyle/>
          <a:p>
            <a:r>
              <a:rPr lang="en-US" dirty="0" smtClean="0"/>
              <a:t>Example: Using Diagonals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Parallelogram ABCD</a:t>
            </a:r>
          </a:p>
          <a:p>
            <a:r>
              <a:rPr lang="en-US" dirty="0" smtClean="0"/>
              <a:t>Diagonals meet at E</a:t>
            </a:r>
          </a:p>
          <a:p>
            <a:r>
              <a:rPr lang="en-US" dirty="0" smtClean="0"/>
              <a:t>AE= 3y - </a:t>
            </a:r>
            <a:r>
              <a:rPr lang="en-US" dirty="0"/>
              <a:t>4</a:t>
            </a:r>
            <a:endParaRPr lang="en-US" dirty="0" smtClean="0"/>
          </a:p>
          <a:p>
            <a:r>
              <a:rPr lang="en-US" dirty="0" smtClean="0"/>
              <a:t>EC=y</a:t>
            </a:r>
            <a:endParaRPr lang="en-US" dirty="0" smtClean="0"/>
          </a:p>
          <a:p>
            <a:r>
              <a:rPr lang="en-US" dirty="0" smtClean="0"/>
              <a:t>BE= x </a:t>
            </a:r>
            <a:r>
              <a:rPr lang="en-US" dirty="0" smtClean="0"/>
              <a:t>+ 15</a:t>
            </a:r>
            <a:endParaRPr lang="en-US" dirty="0" smtClean="0"/>
          </a:p>
          <a:p>
            <a:r>
              <a:rPr lang="en-US" dirty="0" smtClean="0"/>
              <a:t>ED= </a:t>
            </a:r>
            <a:r>
              <a:rPr lang="en-US" dirty="0" smtClean="0"/>
              <a:t>6x</a:t>
            </a:r>
            <a:endParaRPr lang="en-US" dirty="0" smtClean="0"/>
          </a:p>
          <a:p>
            <a:r>
              <a:rPr lang="en-US" dirty="0" smtClean="0"/>
              <a:t>Find x and y.</a:t>
            </a:r>
          </a:p>
          <a:p>
            <a:r>
              <a:rPr lang="en-US" dirty="0" smtClean="0"/>
              <a:t>Find AE, EC, BE, and ED.</a:t>
            </a:r>
            <a:endParaRPr lang="en-US" dirty="0"/>
          </a:p>
        </p:txBody>
      </p:sp>
      <p:sp>
        <p:nvSpPr>
          <p:cNvPr id="4" name="Flowchart: Data 3"/>
          <p:cNvSpPr/>
          <p:nvPr/>
        </p:nvSpPr>
        <p:spPr>
          <a:xfrm rot="10800000">
            <a:off x="3733800" y="1905000"/>
            <a:ext cx="5181600" cy="20574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832</TotalTime>
  <Words>178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6-2 Properties of Parallelograms  M11.C.1    2.9.11.C</vt:lpstr>
      <vt:lpstr>Theorem</vt:lpstr>
      <vt:lpstr>Example</vt:lpstr>
      <vt:lpstr>Vocabulary</vt:lpstr>
      <vt:lpstr>Examples: Using Consecutive Angles</vt:lpstr>
      <vt:lpstr>Theorem</vt:lpstr>
      <vt:lpstr>Example: Use opposite angles</vt:lpstr>
      <vt:lpstr>Theorem</vt:lpstr>
      <vt:lpstr>Example: Using Diagonals</vt:lpstr>
      <vt:lpstr>PowerPoint Presentation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6-2 Properties of Parallelograms  M11.C.1    2.9.11.C</dc:title>
  <dc:creator>User</dc:creator>
  <cp:lastModifiedBy>User</cp:lastModifiedBy>
  <cp:revision>32</cp:revision>
  <cp:lastPrinted>2014-04-23T15:30:18Z</cp:lastPrinted>
  <dcterms:created xsi:type="dcterms:W3CDTF">2011-03-16T14:33:01Z</dcterms:created>
  <dcterms:modified xsi:type="dcterms:W3CDTF">2014-04-24T12:49:18Z</dcterms:modified>
</cp:coreProperties>
</file>